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7" r:id="rId2"/>
    <p:sldId id="259" r:id="rId3"/>
    <p:sldId id="309" r:id="rId4"/>
    <p:sldId id="463" r:id="rId5"/>
    <p:sldId id="464" r:id="rId6"/>
    <p:sldId id="462" r:id="rId7"/>
    <p:sldId id="397" r:id="rId8"/>
    <p:sldId id="466" r:id="rId9"/>
    <p:sldId id="467" r:id="rId10"/>
    <p:sldId id="442" r:id="rId11"/>
    <p:sldId id="472" r:id="rId12"/>
    <p:sldId id="409" r:id="rId13"/>
    <p:sldId id="413" r:id="rId14"/>
    <p:sldId id="444" r:id="rId15"/>
    <p:sldId id="446" r:id="rId16"/>
    <p:sldId id="354" r:id="rId17"/>
    <p:sldId id="431" r:id="rId18"/>
    <p:sldId id="458" r:id="rId19"/>
    <p:sldId id="459" r:id="rId20"/>
    <p:sldId id="468" r:id="rId21"/>
    <p:sldId id="473" r:id="rId22"/>
    <p:sldId id="474" r:id="rId23"/>
    <p:sldId id="470" r:id="rId24"/>
    <p:sldId id="461" r:id="rId25"/>
    <p:sldId id="460" r:id="rId26"/>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Skerritt" initials="BS" lastIdx="1" clrIdx="0">
    <p:extLst>
      <p:ext uri="{19B8F6BF-5375-455C-9EA6-DF929625EA0E}">
        <p15:presenceInfo xmlns:p15="http://schemas.microsoft.com/office/powerpoint/2012/main" userId="428d8d1bea95d4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0" d="100"/>
          <a:sy n="80" d="100"/>
        </p:scale>
        <p:origin x="14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2-03T12:19:06.507" idx="1">
    <p:pos x="5019" y="1190"/>
    <p:text>TODO: if you'r reading this embed this as a file</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03/02/2018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a big part of the university run by students for students. Wouldn’t you like your school to have adorable puppy petting days, ice cream days or actually cool school trips? Well, this is exactly what the guild is.</a:t>
            </a:r>
          </a:p>
          <a:p>
            <a:endParaRPr lang="en-GB" dirty="0"/>
          </a:p>
          <a:p>
            <a:r>
              <a:rPr lang="en-GB" dirty="0"/>
              <a:t>A big part of the guild is </a:t>
            </a:r>
            <a:r>
              <a:rPr lang="en-GB" dirty="0" err="1"/>
              <a:t>socities</a:t>
            </a:r>
            <a:r>
              <a:rPr lang="en-GB" dirty="0"/>
              <a:t>, you might call these clubs. If you like dungeons and dragons, archery, karate, literally anything you can think of there is a </a:t>
            </a:r>
            <a:r>
              <a:rPr lang="en-GB" dirty="0" err="1"/>
              <a:t>socitiey</a:t>
            </a:r>
            <a:r>
              <a:rPr lang="en-GB" dirty="0"/>
              <a:t> that lets you partake in this.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11</a:t>
            </a:fld>
            <a:endParaRPr lang="en-GB" altLang="en-US" dirty="0"/>
          </a:p>
        </p:txBody>
      </p:sp>
    </p:spTree>
    <p:extLst>
      <p:ext uri="{BB962C8B-B14F-4D97-AF65-F5344CB8AC3E}">
        <p14:creationId xmlns:p14="http://schemas.microsoft.com/office/powerpoint/2010/main" val="1372144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these two photos are from Vine Court and Crown Place. You won’t be living in some dirty old run down building, you’ll be living in high quality student accommodation.</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10292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15</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17</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some of you may think that once you pick a degree, that’s it. That is your life. You can’t ever do anything different. Once you study geology you are a geologist for life. Well, contrary to popular belief this isn’t true.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20</a:t>
            </a:fld>
            <a:endParaRPr lang="en-GB" altLang="en-US" dirty="0"/>
          </a:p>
        </p:txBody>
      </p:sp>
    </p:spTree>
    <p:extLst>
      <p:ext uri="{BB962C8B-B14F-4D97-AF65-F5344CB8AC3E}">
        <p14:creationId xmlns:p14="http://schemas.microsoft.com/office/powerpoint/2010/main" val="367762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Pauline! She’s been programming since 2008, she’s a web developer at her university, she’s a community builder for 3 massive technology companies, she’s a fitness guru, blogger &amp; vlogger. So you would expect her to study something like programming at university right? Well, actually she studies Biomedical Science. So even though she studies something completely different from programming she still works as a programmer. You do not have to stay in the field you choose forever!!</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21</a:t>
            </a:fld>
            <a:endParaRPr lang="en-GB" altLang="en-US" dirty="0"/>
          </a:p>
        </p:txBody>
      </p:sp>
    </p:spTree>
    <p:extLst>
      <p:ext uri="{BB962C8B-B14F-4D97-AF65-F5344CB8AC3E}">
        <p14:creationId xmlns:p14="http://schemas.microsoft.com/office/powerpoint/2010/main" val="2810673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Luis switched from </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3050941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23</a:t>
            </a:fld>
            <a:endParaRPr lang="en-GB" altLang="en-US" dirty="0"/>
          </a:p>
        </p:txBody>
      </p:sp>
    </p:spTree>
    <p:extLst>
      <p:ext uri="{BB962C8B-B14F-4D97-AF65-F5344CB8AC3E}">
        <p14:creationId xmlns:p14="http://schemas.microsoft.com/office/powerpoint/2010/main" val="228357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Here’s an example timetable. So you come into university at 10am (you don’t have to be in until your first lecture, so yes you can wake up at 9:30am and go to university!)</a:t>
            </a:r>
          </a:p>
          <a:p>
            <a:pPr marL="0" indent="0" eaLnBrk="1" hangingPunct="1">
              <a:spcBef>
                <a:spcPct val="0"/>
              </a:spcBef>
              <a:buFont typeface="Calibri" pitchFamily="34" charset="0"/>
              <a:buNone/>
            </a:pPr>
            <a:r>
              <a:rPr lang="en-GB" altLang="en-US" dirty="0">
                <a:ea typeface="ＭＳ Ｐゴシック" pitchFamily="34" charset="-128"/>
              </a:rPr>
              <a:t>At most universities Wednesday evenings are reserved for sports, but if you don’t take part in a spot you have all of that time off!</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Notice how you only have to be in on Tuesday for 2 hours. You can come into university at 11, go home at 12 and come back at 4pm! Unlike school where you come in at 9am and if you have a free period you still have to be in school, you can go home!!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 Ask the audience this question.</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 NOTE TO READER</a:t>
            </a:r>
          </a:p>
          <a:p>
            <a:pPr marL="0" indent="0" eaLnBrk="1" hangingPunct="1">
              <a:spcBef>
                <a:spcPct val="0"/>
              </a:spcBef>
              <a:buFont typeface="Calibri" pitchFamily="34" charset="0"/>
              <a:buNone/>
            </a:pPr>
            <a:r>
              <a:rPr lang="en-GB" altLang="en-US" dirty="0">
                <a:ea typeface="ＭＳ Ｐゴシック" pitchFamily="34" charset="-128"/>
              </a:rPr>
              <a:t>This is an animated slide. Press </a:t>
            </a:r>
            <a:r>
              <a:rPr lang="en-GB" altLang="en-US" dirty="0" err="1">
                <a:ea typeface="ＭＳ Ｐゴシック" pitchFamily="34" charset="-128"/>
              </a:rPr>
              <a:t>mouseclick</a:t>
            </a:r>
            <a:r>
              <a:rPr lang="en-GB" altLang="en-US" dirty="0">
                <a:ea typeface="ＭＳ Ｐゴシック" pitchFamily="34" charset="-128"/>
              </a:rPr>
              <a:t> to open up a </a:t>
            </a:r>
            <a:r>
              <a:rPr lang="en-GB" altLang="en-US" dirty="0" err="1">
                <a:ea typeface="ＭＳ Ｐゴシック" pitchFamily="34" charset="-128"/>
              </a:rPr>
              <a:t>wordcloud</a:t>
            </a:r>
            <a:r>
              <a:rPr lang="en-GB" altLang="en-US" dirty="0">
                <a:ea typeface="ＭＳ Ｐゴシック" pitchFamily="34" charset="-128"/>
              </a:rPr>
              <a: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 or working on an assignment all night?</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7</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QOXl9_VHyUU" TargetMode="Externa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6" Type="http://schemas.openxmlformats.org/officeDocument/2006/relationships/comments" Target="../comments/comment1.xml"/><Relationship Id="rId5" Type="http://schemas.openxmlformats.org/officeDocument/2006/relationships/image" Target="../media/image1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latin typeface="Calibri" panose="020F0502020204030204" pitchFamily="34" charset="0"/>
                <a:cs typeface="Calibri" panose="020F0502020204030204" pitchFamily="34" charset="0"/>
              </a:rPr>
            </a:br>
            <a:r>
              <a:rPr lang="en-GB" sz="4000" dirty="0">
                <a:latin typeface="Calibri" panose="020F0502020204030204" pitchFamily="34" charset="0"/>
                <a:cs typeface="Calibri" panose="020F0502020204030204" pitchFamily="34" charset="0"/>
              </a:rPr>
              <a:t>Just Stereotypes</a:t>
            </a:r>
            <a:endParaRPr lang="en-GB" altLang="en-US" sz="4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3DFBE1A6-3F0F-43E4-A9AF-EAD58A3255EA}"/>
              </a:ext>
            </a:extLst>
          </p:cNvPr>
          <p:cNvPicPr>
            <a:picLocks noChangeAspect="1"/>
          </p:cNvPicPr>
          <p:nvPr/>
        </p:nvPicPr>
        <p:blipFill>
          <a:blip r:embed="rId3"/>
          <a:stretch>
            <a:fillRect/>
          </a:stretch>
        </p:blipFill>
        <p:spPr>
          <a:xfrm>
            <a:off x="533466" y="2978988"/>
            <a:ext cx="3096344" cy="3096344"/>
          </a:xfrm>
          <a:prstGeom prst="rect">
            <a:avLst/>
          </a:prstGeom>
        </p:spPr>
      </p:pic>
      <p:pic>
        <p:nvPicPr>
          <p:cNvPr id="8" name="Picture 7">
            <a:extLst>
              <a:ext uri="{FF2B5EF4-FFF2-40B4-BE49-F238E27FC236}">
                <a16:creationId xmlns:a16="http://schemas.microsoft.com/office/drawing/2014/main" id="{8897BE8B-AD79-4522-94F4-0EE8A28CC433}"/>
              </a:ext>
            </a:extLst>
          </p:cNvPr>
          <p:cNvPicPr>
            <a:picLocks noChangeAspect="1"/>
          </p:cNvPicPr>
          <p:nvPr/>
        </p:nvPicPr>
        <p:blipFill>
          <a:blip r:embed="rId4"/>
          <a:stretch>
            <a:fillRect/>
          </a:stretch>
        </p:blipFill>
        <p:spPr>
          <a:xfrm>
            <a:off x="3640390" y="3429000"/>
            <a:ext cx="3419872" cy="1923678"/>
          </a:xfrm>
          <a:prstGeom prst="rect">
            <a:avLst/>
          </a:prstGeom>
        </p:spPr>
      </p:pic>
      <p:pic>
        <p:nvPicPr>
          <p:cNvPr id="13" name="Picture 12">
            <a:extLst>
              <a:ext uri="{FF2B5EF4-FFF2-40B4-BE49-F238E27FC236}">
                <a16:creationId xmlns:a16="http://schemas.microsoft.com/office/drawing/2014/main" id="{80878B66-1D8C-4018-A1BD-D4208F52E09F}"/>
              </a:ext>
            </a:extLst>
          </p:cNvPr>
          <p:cNvPicPr>
            <a:picLocks noChangeAspect="1"/>
          </p:cNvPicPr>
          <p:nvPr/>
        </p:nvPicPr>
        <p:blipFill>
          <a:blip r:embed="rId5"/>
          <a:stretch>
            <a:fillRect/>
          </a:stretch>
        </p:blipFill>
        <p:spPr>
          <a:xfrm>
            <a:off x="6228184" y="2649496"/>
            <a:ext cx="2638154" cy="3617640"/>
          </a:xfrm>
          <a:prstGeom prst="rect">
            <a:avLst/>
          </a:prstGeom>
        </p:spPr>
      </p:pic>
    </p:spTree>
    <p:extLst>
      <p:ext uri="{BB962C8B-B14F-4D97-AF65-F5344CB8AC3E}">
        <p14:creationId xmlns:p14="http://schemas.microsoft.com/office/powerpoint/2010/main" val="44673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539552" y="577071"/>
            <a:ext cx="7772400" cy="648872"/>
          </a:xfrm>
        </p:spPr>
        <p:txBody>
          <a:bodyPr>
            <a:normAutofit fontScale="90000"/>
          </a:bodyPr>
          <a:lstStyle/>
          <a:p>
            <a:r>
              <a:rPr lang="en-GB" sz="4000" dirty="0">
                <a:latin typeface="Calibri" panose="020F0502020204030204" pitchFamily="34" charset="0"/>
                <a:cs typeface="Calibri" panose="020F0502020204030204" pitchFamily="34" charset="0"/>
              </a:rPr>
              <a:t>The Guild of Students</a:t>
            </a:r>
            <a:endParaRPr lang="en-GB" altLang="en-US" sz="4000" dirty="0">
              <a:latin typeface="Calibri" panose="020F0502020204030204" pitchFamily="34" charset="0"/>
              <a:cs typeface="Calibri" panose="020F0502020204030204" pitchFamily="34" charset="0"/>
            </a:endParaRPr>
          </a:p>
        </p:txBody>
      </p:sp>
      <p:pic>
        <p:nvPicPr>
          <p:cNvPr id="2" name="Online Media 1">
            <a:hlinkClick r:id="" action="ppaction://media"/>
            <a:extLst>
              <a:ext uri="{FF2B5EF4-FFF2-40B4-BE49-F238E27FC236}">
                <a16:creationId xmlns:a16="http://schemas.microsoft.com/office/drawing/2014/main" id="{5AA4CF6E-58AC-468E-B80A-DA2DE5F1432A}"/>
              </a:ext>
            </a:extLst>
          </p:cNvPr>
          <p:cNvPicPr>
            <a:picLocks noRot="1" noChangeAspect="1"/>
          </p:cNvPicPr>
          <p:nvPr>
            <a:videoFile r:link="rId1"/>
          </p:nvPr>
        </p:nvPicPr>
        <p:blipFill>
          <a:blip r:embed="rId4"/>
          <a:stretch>
            <a:fillRect/>
          </a:stretch>
        </p:blipFill>
        <p:spPr>
          <a:xfrm>
            <a:off x="1937792" y="1621648"/>
            <a:ext cx="5268416" cy="3951312"/>
          </a:xfrm>
          <a:prstGeom prst="rect">
            <a:avLst/>
          </a:prstGeom>
        </p:spPr>
      </p:pic>
    </p:spTree>
    <p:extLst>
      <p:ext uri="{BB962C8B-B14F-4D97-AF65-F5344CB8AC3E}">
        <p14:creationId xmlns:p14="http://schemas.microsoft.com/office/powerpoint/2010/main" val="1431185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834A5EA-D801-4EB3-A376-53A999837295}"/>
              </a:ext>
            </a:extLst>
          </p:cNvPr>
          <p:cNvPicPr>
            <a:picLocks noChangeAspect="1"/>
          </p:cNvPicPr>
          <p:nvPr/>
        </p:nvPicPr>
        <p:blipFill>
          <a:blip r:embed="rId4"/>
          <a:stretch>
            <a:fillRect/>
          </a:stretch>
        </p:blipFill>
        <p:spPr>
          <a:xfrm>
            <a:off x="179510" y="1247789"/>
            <a:ext cx="4255547" cy="2838450"/>
          </a:xfrm>
          <a:prstGeom prst="rect">
            <a:avLst/>
          </a:prstGeom>
        </p:spPr>
      </p:pic>
    </p:spTree>
    <p:extLst>
      <p:ext uri="{BB962C8B-B14F-4D97-AF65-F5344CB8AC3E}">
        <p14:creationId xmlns:p14="http://schemas.microsoft.com/office/powerpoint/2010/main" val="210277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Is your degree your life?</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63591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Pauline</a:t>
            </a:r>
          </a:p>
        </p:txBody>
      </p:sp>
      <p:pic>
        <p:nvPicPr>
          <p:cNvPr id="5" name="Picture 4">
            <a:extLst>
              <a:ext uri="{FF2B5EF4-FFF2-40B4-BE49-F238E27FC236}">
                <a16:creationId xmlns:a16="http://schemas.microsoft.com/office/drawing/2014/main" id="{A07A929E-63E3-4E2D-A02F-D760AE4CDB31}"/>
              </a:ext>
            </a:extLst>
          </p:cNvPr>
          <p:cNvPicPr>
            <a:picLocks noChangeAspect="1"/>
          </p:cNvPicPr>
          <p:nvPr/>
        </p:nvPicPr>
        <p:blipFill>
          <a:blip r:embed="rId3"/>
          <a:stretch>
            <a:fillRect/>
          </a:stretch>
        </p:blipFill>
        <p:spPr>
          <a:xfrm>
            <a:off x="539552" y="1371600"/>
            <a:ext cx="5118363" cy="4902452"/>
          </a:xfrm>
          <a:prstGeom prst="rect">
            <a:avLst/>
          </a:prstGeom>
        </p:spPr>
      </p:pic>
      <p:sp>
        <p:nvSpPr>
          <p:cNvPr id="8" name="TextBox 7">
            <a:extLst>
              <a:ext uri="{FF2B5EF4-FFF2-40B4-BE49-F238E27FC236}">
                <a16:creationId xmlns:a16="http://schemas.microsoft.com/office/drawing/2014/main" id="{4318CB0B-5401-4C50-BBCD-4C15D4688F0D}"/>
              </a:ext>
            </a:extLst>
          </p:cNvPr>
          <p:cNvSpPr txBox="1"/>
          <p:nvPr/>
        </p:nvSpPr>
        <p:spPr>
          <a:xfrm>
            <a:off x="5627137" y="1388168"/>
            <a:ext cx="2977311" cy="4093428"/>
          </a:xfrm>
          <a:prstGeom prst="rect">
            <a:avLst/>
          </a:prstGeom>
          <a:noFill/>
        </p:spPr>
        <p:txBody>
          <a:bodyPr wrap="square" rtlCol="0">
            <a:spAutoFit/>
          </a:bodyPr>
          <a:lstStyle/>
          <a:p>
            <a:pPr marL="342900" indent="-342900">
              <a:buFont typeface="Arial" panose="020B0604020202020204" pitchFamily="34" charset="0"/>
              <a:buChar char="•"/>
            </a:pPr>
            <a:r>
              <a:rPr lang="en-GB" sz="2000" dirty="0"/>
              <a:t>Programming since 2008</a:t>
            </a:r>
          </a:p>
          <a:p>
            <a:endParaRPr lang="en-GB" sz="2000" dirty="0"/>
          </a:p>
          <a:p>
            <a:pPr marL="342900" indent="-342900">
              <a:buFont typeface="Arial" panose="020B0604020202020204" pitchFamily="34" charset="0"/>
              <a:buChar char="•"/>
            </a:pPr>
            <a:r>
              <a:rPr lang="en-GB" sz="2000" dirty="0"/>
              <a:t>Web Developer at Sheffield University</a:t>
            </a:r>
          </a:p>
          <a:p>
            <a:endParaRPr lang="en-GB" sz="2000" dirty="0"/>
          </a:p>
          <a:p>
            <a:pPr marL="342900" indent="-342900">
              <a:buFont typeface="Arial" panose="020B0604020202020204" pitchFamily="34" charset="0"/>
              <a:buChar char="•"/>
            </a:pPr>
            <a:r>
              <a:rPr lang="en-GB" sz="2000" dirty="0"/>
              <a:t>Community Builder for Code First Girls &amp; Hack Med UK &amp; Women in Tech</a:t>
            </a:r>
          </a:p>
          <a:p>
            <a:endParaRPr lang="en-GB" sz="2000" dirty="0"/>
          </a:p>
          <a:p>
            <a:pPr marL="342900" indent="-342900">
              <a:buFont typeface="Arial" panose="020B0604020202020204" pitchFamily="34" charset="0"/>
              <a:buChar char="•"/>
            </a:pPr>
            <a:r>
              <a:rPr lang="en-GB" sz="2000" dirty="0"/>
              <a:t>Fitness guru, blogger and vlogger</a:t>
            </a:r>
          </a:p>
        </p:txBody>
      </p:sp>
    </p:spTree>
    <p:extLst>
      <p:ext uri="{BB962C8B-B14F-4D97-AF65-F5344CB8AC3E}">
        <p14:creationId xmlns:p14="http://schemas.microsoft.com/office/powerpoint/2010/main" val="230408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Meet Luis</a:t>
            </a:r>
          </a:p>
        </p:txBody>
      </p:sp>
      <p:sp>
        <p:nvSpPr>
          <p:cNvPr id="7" name="Content Placeholder 6">
            <a:extLst>
              <a:ext uri="{FF2B5EF4-FFF2-40B4-BE49-F238E27FC236}">
                <a16:creationId xmlns:a16="http://schemas.microsoft.com/office/drawing/2014/main" id="{9C839DBB-9F31-4310-899C-D4F48877913E}"/>
              </a:ext>
            </a:extLst>
          </p:cNvPr>
          <p:cNvSpPr>
            <a:spLocks noGrp="1"/>
          </p:cNvSpPr>
          <p:nvPr>
            <p:ph idx="1"/>
          </p:nvPr>
        </p:nvSpPr>
        <p:spPr/>
        <p:txBody>
          <a:bodyPr/>
          <a:lstStyle/>
          <a:p>
            <a:r>
              <a:rPr lang="en-GB" dirty="0"/>
              <a:t>“Switching courses was extremely easy. I literally went into reception and signed a form and it was done.”</a:t>
            </a:r>
          </a:p>
        </p:txBody>
      </p:sp>
    </p:spTree>
    <p:extLst>
      <p:ext uri="{BB962C8B-B14F-4D97-AF65-F5344CB8AC3E}">
        <p14:creationId xmlns:p14="http://schemas.microsoft.com/office/powerpoint/2010/main" val="2599054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749A-8B3A-4AD9-BB7D-0379CB75E484}"/>
              </a:ext>
            </a:extLst>
          </p:cNvPr>
          <p:cNvSpPr>
            <a:spLocks noGrp="1"/>
          </p:cNvSpPr>
          <p:nvPr>
            <p:ph type="title"/>
          </p:nvPr>
        </p:nvSpPr>
        <p:spPr/>
        <p:txBody>
          <a:bodyPr/>
          <a:lstStyle/>
          <a:p>
            <a:r>
              <a:rPr lang="en-GB" dirty="0"/>
              <a:t>Ian Bastos</a:t>
            </a:r>
          </a:p>
        </p:txBody>
      </p:sp>
      <p:sp>
        <p:nvSpPr>
          <p:cNvPr id="3" name="Content Placeholder 2">
            <a:extLst>
              <a:ext uri="{FF2B5EF4-FFF2-40B4-BE49-F238E27FC236}">
                <a16:creationId xmlns:a16="http://schemas.microsoft.com/office/drawing/2014/main" id="{F7B12B3B-5D68-4AC6-AF41-060E67DC7239}"/>
              </a:ext>
            </a:extLst>
          </p:cNvPr>
          <p:cNvSpPr>
            <a:spLocks noGrp="1"/>
          </p:cNvSpPr>
          <p:nvPr>
            <p:ph idx="1"/>
          </p:nvPr>
        </p:nvSpPr>
        <p:spPr/>
        <p:txBody>
          <a:bodyPr/>
          <a:lstStyle/>
          <a:p>
            <a:r>
              <a:rPr lang="en-GB" dirty="0"/>
              <a:t>Once you pick a degree, do you stay in that field forever?</a:t>
            </a:r>
          </a:p>
        </p:txBody>
      </p:sp>
    </p:spTree>
    <p:extLst>
      <p:ext uri="{BB962C8B-B14F-4D97-AF65-F5344CB8AC3E}">
        <p14:creationId xmlns:p14="http://schemas.microsoft.com/office/powerpoint/2010/main" val="1476096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627784" y="277052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8C2F0CD-25B2-4056-BFC6-5F6886D068D1}"/>
              </a:ext>
            </a:extLst>
          </p:cNvPr>
          <p:cNvPicPr>
            <a:picLocks noChangeAspect="1"/>
          </p:cNvPicPr>
          <p:nvPr/>
        </p:nvPicPr>
        <p:blipFill>
          <a:blip r:embed="rId4"/>
          <a:stretch>
            <a:fillRect/>
          </a:stretch>
        </p:blipFill>
        <p:spPr>
          <a:xfrm>
            <a:off x="928687" y="1404937"/>
            <a:ext cx="7286625" cy="4048125"/>
          </a:xfrm>
          <a:prstGeom prst="rect">
            <a:avLst/>
          </a:prstGeom>
        </p:spPr>
      </p:pic>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6E08396-796A-46BD-A9CA-C6EAC24537B5}"/>
              </a:ext>
            </a:extLst>
          </p:cNvPr>
          <p:cNvPicPr>
            <a:picLocks noChangeAspect="1"/>
          </p:cNvPicPr>
          <p:nvPr/>
        </p:nvPicPr>
        <p:blipFill>
          <a:blip r:embed="rId4"/>
          <a:stretch>
            <a:fillRect/>
          </a:stretch>
        </p:blipFill>
        <p:spPr>
          <a:xfrm>
            <a:off x="1352567" y="906239"/>
            <a:ext cx="6300192" cy="4725144"/>
          </a:xfrm>
          <a:prstGeom prst="rect">
            <a:avLst/>
          </a:prstGeom>
        </p:spPr>
      </p:pic>
    </p:spTree>
    <p:extLst>
      <p:ext uri="{BB962C8B-B14F-4D97-AF65-F5344CB8AC3E}">
        <p14:creationId xmlns:p14="http://schemas.microsoft.com/office/powerpoint/2010/main" val="282704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251520" y="1885392"/>
            <a:ext cx="4015714" cy="2839752"/>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4560168" y="1885392"/>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4882</TotalTime>
  <Words>1340</Words>
  <Application>Microsoft Office PowerPoint</Application>
  <PresentationFormat>On-screen Show (4:3)</PresentationFormat>
  <Paragraphs>173</Paragraphs>
  <Slides>25</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ＭＳ Ｐゴシック</vt:lpstr>
      <vt:lpstr>45 Helvetica Light</vt:lpstr>
      <vt:lpstr>Arial</vt:lpstr>
      <vt:lpstr>Calibri</vt:lpstr>
      <vt:lpstr>Comic Sans MS</vt:lpstr>
      <vt:lpstr>Times New Roman</vt:lpstr>
      <vt:lpstr>Blank Presentation</vt:lpstr>
      <vt:lpstr>PowerPoint Presentation</vt:lpstr>
      <vt:lpstr>Today’s objectives</vt:lpstr>
      <vt:lpstr>What is University?</vt:lpstr>
      <vt:lpstr>You can study what you want</vt:lpstr>
      <vt:lpstr>You choose when to study (kind of)</vt:lpstr>
      <vt:lpstr>Why go to University?</vt:lpstr>
      <vt:lpstr>What is a typical student?</vt:lpstr>
      <vt:lpstr>What is a typical student?</vt:lpstr>
      <vt:lpstr>Well, actually, it’s a bit of both</vt:lpstr>
      <vt:lpstr> Just Stereotypes</vt:lpstr>
      <vt:lpstr>The Guild of Students</vt:lpstr>
      <vt:lpstr>Student Life: Accommodation</vt:lpstr>
      <vt:lpstr>Student Life:  Travel</vt:lpstr>
      <vt:lpstr> </vt:lpstr>
      <vt:lpstr>University of Liverpool True or False?</vt:lpstr>
      <vt:lpstr>“Facilitating” Subjects</vt:lpstr>
      <vt:lpstr>PowerPoint Presentation</vt:lpstr>
      <vt:lpstr>How much could you earn?</vt:lpstr>
      <vt:lpstr>Where can I go with my degree? </vt:lpstr>
      <vt:lpstr>Is your degree your life?</vt:lpstr>
      <vt:lpstr>Meet Pauline</vt:lpstr>
      <vt:lpstr>Meet Luis</vt:lpstr>
      <vt:lpstr>Ian Bastos</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353</cp:revision>
  <cp:lastPrinted>2016-01-15T09:23:39Z</cp:lastPrinted>
  <dcterms:created xsi:type="dcterms:W3CDTF">2012-11-30T11:54:41Z</dcterms:created>
  <dcterms:modified xsi:type="dcterms:W3CDTF">2018-02-03T12:44:12Z</dcterms:modified>
</cp:coreProperties>
</file>